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1" r:id="rId2"/>
    <p:sldId id="268" r:id="rId3"/>
    <p:sldId id="259" r:id="rId4"/>
    <p:sldId id="272" r:id="rId5"/>
    <p:sldId id="263" r:id="rId6"/>
    <p:sldId id="266" r:id="rId7"/>
    <p:sldId id="264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2172"/>
    <a:srgbClr val="FFD6EF"/>
    <a:srgbClr val="FF33CC"/>
    <a:srgbClr val="FF66FF"/>
    <a:srgbClr val="F42171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02" autoAdjust="0"/>
  </p:normalViewPr>
  <p:slideViewPr>
    <p:cSldViewPr snapToGrid="0">
      <p:cViewPr varScale="1">
        <p:scale>
          <a:sx n="88" d="100"/>
          <a:sy n="88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F77C7-3378-E84F-BA83-495FFF7AC210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2EA66-E3AA-1143-83C2-3B99F82976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2EA66-E3AA-1143-83C2-3B99F829768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19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2875C2-79AE-29E5-A95A-9BAE4EAD7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2C31883-363E-FD80-282F-6827A71F9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3183134-AC94-51AB-6BAB-67F36C24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0CA75F-3800-2DFA-0465-D4E0706B2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BC9ACB-6DDF-E86E-E55B-EECA10EBB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9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AD2491-E9E3-4B58-4F3E-323F9823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A12A49-DF10-DEBD-A1CB-6DA4A6996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F9AC95-25D4-CC94-8754-E45F975F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C18B24-53C5-14EE-1D8F-DA8CC401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97DFD2-47B9-4C38-7159-BAB5DA562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4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C9EBAC-B6D9-D4C7-5E21-152A50BF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B8C2D3-5D15-CA06-9D80-45336A521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AB1F52-7A73-0DCB-1D9D-728F55D6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EE0553-3A86-8EC4-EDA8-FC1CF61F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A0D341-3248-59D0-4AD2-D5503AEC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475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085D3-D425-68C1-CA1E-74AAC9F4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F08DAF-02BB-C933-8EEF-D1199C7A1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07F8AAA-AB73-B72B-CC03-F7E6D9653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228CED1-DDD4-FD1C-3DD2-DE46C70C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356157-B985-5B40-0788-AA5A172B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3705F44-0E5C-A9E0-BD1D-E545BDD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3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80ABC3-B6BD-A3D9-50C6-43DFC86E8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FAC2F7-F484-7350-8526-8908925CC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D34D71C-E0C5-63CF-BD92-592927C8D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98CCF1-E731-2ACE-B27B-CA8D5867D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9D5F57D-2F44-9263-1B5E-5AC9D1213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C359C11-D5F5-F8E5-35F0-8F061DF1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17300FC-8470-A9CD-B409-337DA0E1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B97A5C5-9C62-6A7C-A93F-6B4D6166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525919-6E5B-100F-92E2-7AC18781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32DB0DC-DA9F-E2A3-C1AB-301FC81C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39AD580-7B28-F7C8-0843-6B795AF43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41D0830-B43E-922F-BE79-360818ED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99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D7DF9F5-9C73-CAC6-922B-5DCFDA5A0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AB6EC39-406E-E19F-BD04-0D59B27C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62694B-4C4A-80C7-44D2-B73A60666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50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DED39E-66FE-51DE-3F59-1FF3E6B8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AAFC60-8205-3373-AE7A-E18E925A9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A09C91-0796-42A7-F8CF-9FEC5B052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EB7EA0-4B83-CCE2-E2E7-3B6A6D92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0A2111-63DC-3C55-D9A8-446CAF96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80C36E-6E61-5B0E-F7F3-873B8A6C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E020FC-2F22-1744-E7B6-F4ACD5F3B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EC268EA-A251-FBAC-800A-1ACFEE89F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8493DD-D5A2-FDF0-B875-C39DD6BA8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02F2E14-7BC8-CD46-8EDB-91C75F8AD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697A3BB-61EF-9369-804B-CD1C7EA02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0A94B1F-E519-C318-0F7A-E518890AA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82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2B28A-C9F0-1D7B-A62D-7B9F1A609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51BAD3E-505A-28BF-3EAE-3009B7D49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839376-3184-8062-D86B-F9156098D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4C5187-9D91-D2B7-73EC-4FFF4BD7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F7E952-18C8-CE7B-33E7-C48461D21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9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5CB0E35-171C-8904-7F2A-D4411FE1B4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59C0014-ACF6-309B-F189-2741E34C6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7EF580-07C9-F152-DDC8-05BC5EAF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655E27-427F-85DC-8948-BF6AC7434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AF499D-D2F4-A146-AECE-4E2BA139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8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F0E661-2F92-9E49-A772-948E8475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2CC5A2-6622-67FD-000A-4EFEC9546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6B1707-93B1-DBA7-696A-B17D78C7A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A1DB2-0732-D04B-98A4-7725E57C3FE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1B9E7A-8456-76E9-163F-DBC22300B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D02625-D066-4676-6BC4-E8775BFEB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2742-38F6-3B4E-A27A-F6A55F5DC0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ave 7">
            <a:extLst>
              <a:ext uri="{FF2B5EF4-FFF2-40B4-BE49-F238E27FC236}">
                <a16:creationId xmlns:a16="http://schemas.microsoft.com/office/drawing/2014/main" xmlns="" id="{044310F6-26BD-213A-EC52-C3651CED360A}"/>
              </a:ext>
            </a:extLst>
          </p:cNvPr>
          <p:cNvSpPr/>
          <p:nvPr/>
        </p:nvSpPr>
        <p:spPr>
          <a:xfrm>
            <a:off x="0" y="3710762"/>
            <a:ext cx="12192000" cy="3232298"/>
          </a:xfrm>
          <a:prstGeom prst="wave">
            <a:avLst/>
          </a:prstGeom>
          <a:solidFill>
            <a:srgbClr val="F4217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C06C814-74B5-7DC8-F360-8D4DC1BD7013}"/>
              </a:ext>
            </a:extLst>
          </p:cNvPr>
          <p:cNvSpPr txBox="1"/>
          <p:nvPr/>
        </p:nvSpPr>
        <p:spPr>
          <a:xfrm>
            <a:off x="1828799" y="829338"/>
            <a:ext cx="8931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600" b="1" dirty="0">
                <a:solidFill>
                  <a:srgbClr val="F42172"/>
                </a:solidFill>
              </a:rPr>
              <a:t>Wedding Cakes by </a:t>
            </a:r>
            <a:r>
              <a:rPr lang="en-AU" sz="6600" b="1" dirty="0" err="1">
                <a:solidFill>
                  <a:srgbClr val="F42172"/>
                </a:solidFill>
              </a:rPr>
              <a:t>Eela</a:t>
            </a:r>
            <a:endParaRPr lang="en-AU" sz="6600" b="1" dirty="0">
              <a:solidFill>
                <a:srgbClr val="F4217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52EF8DA-CFEA-034F-6E3B-980A1F2B4591}"/>
              </a:ext>
            </a:extLst>
          </p:cNvPr>
          <p:cNvSpPr txBox="1"/>
          <p:nvPr/>
        </p:nvSpPr>
        <p:spPr>
          <a:xfrm>
            <a:off x="393406" y="4503187"/>
            <a:ext cx="100371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Cakes by </a:t>
            </a:r>
            <a:r>
              <a:rPr lang="en-AU" b="1" dirty="0" err="1">
                <a:solidFill>
                  <a:schemeClr val="bg1"/>
                </a:solidFill>
              </a:rPr>
              <a:t>Eela</a:t>
            </a:r>
            <a:r>
              <a:rPr lang="en-AU" b="1" dirty="0">
                <a:solidFill>
                  <a:schemeClr val="bg1"/>
                </a:solidFill>
              </a:rPr>
              <a:t> is proudly run by Iqra(</a:t>
            </a:r>
            <a:r>
              <a:rPr lang="en-AU" b="1" dirty="0" err="1">
                <a:solidFill>
                  <a:schemeClr val="bg1"/>
                </a:solidFill>
              </a:rPr>
              <a:t>Eela</a:t>
            </a:r>
            <a:r>
              <a:rPr lang="en-AU" b="1" dirty="0">
                <a:solidFill>
                  <a:schemeClr val="bg1"/>
                </a:solidFill>
              </a:rPr>
              <a:t>) with the support of her husband while raising their two children. What started as making cakes and desserts for family and friends soon became a thriving business built on quality, creativity, and attention to detail. Whether it's a birthday, wedding, or any special occasion, our goal is to bake delicious, beautiful cakes that bring people together and make every celebration unforgettable.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8" y="1"/>
            <a:ext cx="1886009" cy="107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89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3C3687E-B9B2-90A4-1606-E2FB4092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F6D16663-E72E-5168-802D-2EEE555FE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19" y="4249554"/>
            <a:ext cx="1800881" cy="16399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351A8CBA-05CD-15DB-7D52-BD06278BA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81" y="6050913"/>
            <a:ext cx="901276" cy="4506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98F3389-851C-0B3E-8545-256FF7D80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35" y="603102"/>
            <a:ext cx="5795496" cy="5373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3916615-4171-D47D-0071-CD95AD5AB0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4"/>
          <a:stretch/>
        </p:blipFill>
        <p:spPr>
          <a:xfrm>
            <a:off x="2104161" y="1852978"/>
            <a:ext cx="9816841" cy="47190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077FA69-80FD-9F89-C7EF-824820B46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711" y="1228043"/>
            <a:ext cx="7772400" cy="6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1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B439D510-4399-86A7-5390-5676C7E526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018559"/>
              </p:ext>
            </p:extLst>
          </p:nvPr>
        </p:nvGraphicFramePr>
        <p:xfrm>
          <a:off x="319261" y="1176969"/>
          <a:ext cx="11548876" cy="54292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09135">
                  <a:extLst>
                    <a:ext uri="{9D8B030D-6E8A-4147-A177-3AD203B41FA5}">
                      <a16:colId xmlns:a16="http://schemas.microsoft.com/office/drawing/2014/main" xmlns="" val="3881414217"/>
                    </a:ext>
                  </a:extLst>
                </a:gridCol>
                <a:gridCol w="1235191">
                  <a:extLst>
                    <a:ext uri="{9D8B030D-6E8A-4147-A177-3AD203B41FA5}">
                      <a16:colId xmlns:a16="http://schemas.microsoft.com/office/drawing/2014/main" xmlns="" val="1561153422"/>
                    </a:ext>
                  </a:extLst>
                </a:gridCol>
                <a:gridCol w="1322813">
                  <a:extLst>
                    <a:ext uri="{9D8B030D-6E8A-4147-A177-3AD203B41FA5}">
                      <a16:colId xmlns:a16="http://schemas.microsoft.com/office/drawing/2014/main" xmlns="" val="3645190868"/>
                    </a:ext>
                  </a:extLst>
                </a:gridCol>
                <a:gridCol w="1258957">
                  <a:extLst>
                    <a:ext uri="{9D8B030D-6E8A-4147-A177-3AD203B41FA5}">
                      <a16:colId xmlns:a16="http://schemas.microsoft.com/office/drawing/2014/main" xmlns="" val="3265973613"/>
                    </a:ext>
                  </a:extLst>
                </a:gridCol>
                <a:gridCol w="1378226">
                  <a:extLst>
                    <a:ext uri="{9D8B030D-6E8A-4147-A177-3AD203B41FA5}">
                      <a16:colId xmlns:a16="http://schemas.microsoft.com/office/drawing/2014/main" xmlns="" val="889445919"/>
                    </a:ext>
                  </a:extLst>
                </a:gridCol>
                <a:gridCol w="1205947">
                  <a:extLst>
                    <a:ext uri="{9D8B030D-6E8A-4147-A177-3AD203B41FA5}">
                      <a16:colId xmlns:a16="http://schemas.microsoft.com/office/drawing/2014/main" xmlns="" val="3033890908"/>
                    </a:ext>
                  </a:extLst>
                </a:gridCol>
                <a:gridCol w="1363260">
                  <a:extLst>
                    <a:ext uri="{9D8B030D-6E8A-4147-A177-3AD203B41FA5}">
                      <a16:colId xmlns:a16="http://schemas.microsoft.com/office/drawing/2014/main" xmlns="" val="3688802105"/>
                    </a:ext>
                  </a:extLst>
                </a:gridCol>
                <a:gridCol w="1175347">
                  <a:extLst>
                    <a:ext uri="{9D8B030D-6E8A-4147-A177-3AD203B41FA5}">
                      <a16:colId xmlns:a16="http://schemas.microsoft.com/office/drawing/2014/main" xmlns="" val="3006318742"/>
                    </a:ext>
                  </a:extLst>
                </a:gridCol>
              </a:tblGrid>
              <a:tr h="103270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800" b="1" cap="none" spc="0" dirty="0">
                          <a:solidFill>
                            <a:srgbClr val="F42171"/>
                          </a:solidFill>
                          <a:effectLst/>
                        </a:rPr>
                        <a:t> 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Design Level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 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Cost Per Slice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60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70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 120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179705" indent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130 </a:t>
                      </a:r>
                    </a:p>
                    <a:p>
                      <a:pPr marL="179705" indent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210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300</a:t>
                      </a:r>
                    </a:p>
                    <a:p>
                      <a:pPr marL="179705" indent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b="1" cap="none" spc="0" dirty="0">
                          <a:solidFill>
                            <a:srgbClr val="F42171"/>
                          </a:solidFill>
                          <a:effectLst/>
                        </a:rPr>
                        <a:t>Servings</a:t>
                      </a:r>
                      <a:endParaRPr lang="en-GB" sz="2000" b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6310448"/>
                  </a:ext>
                </a:extLst>
              </a:tr>
              <a:tr h="100455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800" b="1" cap="none" spc="0" dirty="0">
                          <a:solidFill>
                            <a:srgbClr val="F42171"/>
                          </a:solidFill>
                          <a:effectLst/>
                        </a:rPr>
                        <a:t>Simple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b="0" i="1" cap="none" spc="0" dirty="0">
                          <a:solidFill>
                            <a:srgbClr val="F42171"/>
                          </a:solidFill>
                          <a:effectLst/>
                        </a:rPr>
                        <a:t>A simple yet elegant Wedding Cake. This design does not feature florals. Some examples include a ribbed base, a pearl base, or a smooth base. </a:t>
                      </a:r>
                      <a:endParaRPr lang="en-GB" sz="1400" b="0" i="1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</a:rPr>
                        <a:t>$5 </a:t>
                      </a:r>
                      <a:endParaRPr lang="en-GB" sz="2000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$600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$650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$1,050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$1,500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22191571"/>
                  </a:ext>
                </a:extLst>
              </a:tr>
              <a:tr h="84955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800" b="1" cap="none" spc="0" dirty="0">
                          <a:solidFill>
                            <a:srgbClr val="F42171"/>
                          </a:solidFill>
                          <a:effectLst/>
                        </a:rPr>
                        <a:t>Moderately Complexed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b="0" i="1" cap="none" spc="0" dirty="0">
                          <a:solidFill>
                            <a:srgbClr val="F4217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most popular of the 3.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b="0" i="1" cap="none" spc="0" dirty="0">
                          <a:solidFill>
                            <a:srgbClr val="F4217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These designs include grouped floral arrangements, creating a timeless composition. </a:t>
                      </a:r>
                    </a:p>
                  </a:txBody>
                  <a:tcPr marL="0" marR="67515" marT="27006" marB="202544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</a:rPr>
                        <a:t>$6 </a:t>
                      </a:r>
                      <a:endParaRPr lang="en-GB" sz="2000" cap="none" spc="0" dirty="0">
                        <a:solidFill>
                          <a:srgbClr val="F421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$720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$780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$1,260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$1,800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3400608"/>
                  </a:ext>
                </a:extLst>
              </a:tr>
              <a:tr h="911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800" b="1" cap="none" spc="0" dirty="0">
                          <a:solidFill>
                            <a:srgbClr val="F42171"/>
                          </a:solidFill>
                          <a:effectLst/>
                        </a:rPr>
                        <a:t>Complexed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b="0" i="1" cap="none" spc="0" dirty="0">
                          <a:solidFill>
                            <a:srgbClr val="F4217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Consisting of detailed timely features; this design can include a waterfall of florals, intricate details and an array of materials.</a:t>
                      </a:r>
                    </a:p>
                  </a:txBody>
                  <a:tcPr marL="0" marR="67515" marT="27006" marB="202544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$490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$840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$910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$1,470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2000" cap="none" spc="0" dirty="0">
                          <a:solidFill>
                            <a:srgbClr val="F4217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$2,100</a:t>
                      </a:r>
                    </a:p>
                  </a:txBody>
                  <a:tcPr marL="0" marR="67515" marT="27006" marB="202544" anchor="ctr">
                    <a:lnL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2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969197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4D68788-C8DC-0D76-0CFD-B8E34B1985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076" r="90973" b="45873"/>
          <a:stretch/>
        </p:blipFill>
        <p:spPr>
          <a:xfrm>
            <a:off x="319260" y="-132523"/>
            <a:ext cx="2012375" cy="1378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BAC90E-78E0-3D72-9B48-B40A31E9371B}"/>
              </a:ext>
            </a:extLst>
          </p:cNvPr>
          <p:cNvSpPr txBox="1"/>
          <p:nvPr/>
        </p:nvSpPr>
        <p:spPr>
          <a:xfrm>
            <a:off x="3937179" y="542441"/>
            <a:ext cx="4623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>
                <a:solidFill>
                  <a:srgbClr val="F42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Portion size: </a:t>
            </a:r>
            <a:r>
              <a:rPr lang="en-GB" sz="1800" b="1" dirty="0">
                <a:solidFill>
                  <a:srgbClr val="F4217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800" b="1" dirty="0">
                <a:solidFill>
                  <a:srgbClr val="F42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raditional finger slice 1” x 1” x 5”</a:t>
            </a:r>
            <a:endParaRPr lang="en-GB" sz="1800" dirty="0">
              <a:solidFill>
                <a:srgbClr val="F4217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93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C429023-AB3D-F761-789B-051053C5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A17C144-C151-F4BA-B75F-4E0164CF6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38" y="661472"/>
            <a:ext cx="5637808" cy="589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55E62C3-63CF-32DA-EBEA-C43BBEAED41D}"/>
              </a:ext>
            </a:extLst>
          </p:cNvPr>
          <p:cNvSpPr txBox="1"/>
          <p:nvPr/>
        </p:nvSpPr>
        <p:spPr>
          <a:xfrm>
            <a:off x="1023251" y="1663970"/>
            <a:ext cx="4175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42171"/>
                </a:solidFill>
              </a:rPr>
              <a:t>These flavours can be mixed and matched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8C21C-E4F4-E896-FE78-A17B2E4299E1}"/>
              </a:ext>
            </a:extLst>
          </p:cNvPr>
          <p:cNvSpPr txBox="1"/>
          <p:nvPr/>
        </p:nvSpPr>
        <p:spPr>
          <a:xfrm>
            <a:off x="7147307" y="1074509"/>
            <a:ext cx="48378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F42172"/>
                </a:solidFill>
                <a:cs typeface="Arial" panose="020B0604020202020204" pitchFamily="34" charset="0"/>
              </a:rPr>
              <a:t>We offer a box of 4 sample cupcakes for $30 (excluding delivery). If you choose to proceed with a wedding cake, this is deducted from the final cost of the cake (excluding delivery).</a:t>
            </a:r>
          </a:p>
          <a:p>
            <a:endParaRPr lang="en-AU" sz="2000" b="1" dirty="0">
              <a:solidFill>
                <a:srgbClr val="F42172"/>
              </a:solidFill>
              <a:cs typeface="Arial" panose="020B0604020202020204" pitchFamily="34" charset="0"/>
            </a:endParaRPr>
          </a:p>
          <a:p>
            <a:r>
              <a:rPr lang="en-AU" sz="2000" b="1" dirty="0">
                <a:solidFill>
                  <a:srgbClr val="F42172"/>
                </a:solidFill>
                <a:cs typeface="Arial" panose="020B0604020202020204" pitchFamily="34" charset="0"/>
              </a:rPr>
              <a:t>Collection is also available from our location at  Beveridge, 3753.</a:t>
            </a:r>
          </a:p>
          <a:p>
            <a:endParaRPr lang="en-AU" sz="2000" b="1" dirty="0">
              <a:solidFill>
                <a:srgbClr val="F42172"/>
              </a:solidFill>
              <a:cs typeface="Arial" panose="020B0604020202020204" pitchFamily="34" charset="0"/>
            </a:endParaRPr>
          </a:p>
          <a:p>
            <a:endParaRPr lang="en-AU" sz="2000" b="1" dirty="0">
              <a:solidFill>
                <a:srgbClr val="F42172"/>
              </a:solidFill>
              <a:cs typeface="Arial" panose="020B0604020202020204" pitchFamily="34" charset="0"/>
            </a:endParaRPr>
          </a:p>
          <a:p>
            <a:r>
              <a:rPr lang="en-AU" sz="2000" b="1" dirty="0">
                <a:solidFill>
                  <a:srgbClr val="F42172"/>
                </a:solidFill>
                <a:cs typeface="Arial" panose="020B0604020202020204" pitchFamily="34" charset="0"/>
              </a:rPr>
              <a:t>We also offer our standard celebration cake flavours which you can find on our website. </a:t>
            </a:r>
          </a:p>
          <a:p>
            <a:endParaRPr lang="en-AU" sz="2000" b="1" dirty="0">
              <a:solidFill>
                <a:srgbClr val="F42172"/>
              </a:solidFill>
              <a:cs typeface="Arial" panose="020B0604020202020204" pitchFamily="34" charset="0"/>
            </a:endParaRPr>
          </a:p>
          <a:p>
            <a:endParaRPr lang="en-AU" sz="2000" b="1" dirty="0">
              <a:solidFill>
                <a:srgbClr val="F4217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600EFEFD-73FD-81A0-906D-F53C5331F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355689"/>
              </p:ext>
            </p:extLst>
          </p:nvPr>
        </p:nvGraphicFramePr>
        <p:xfrm>
          <a:off x="206879" y="2307364"/>
          <a:ext cx="6758401" cy="2119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089">
                  <a:extLst>
                    <a:ext uri="{9D8B030D-6E8A-4147-A177-3AD203B41FA5}">
                      <a16:colId xmlns:a16="http://schemas.microsoft.com/office/drawing/2014/main" xmlns="" val="3669599058"/>
                    </a:ext>
                  </a:extLst>
                </a:gridCol>
                <a:gridCol w="4340312">
                  <a:extLst>
                    <a:ext uri="{9D8B030D-6E8A-4147-A177-3AD203B41FA5}">
                      <a16:colId xmlns:a16="http://schemas.microsoft.com/office/drawing/2014/main" xmlns="" val="2316587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Sponge Flavour</a:t>
                      </a:r>
                    </a:p>
                  </a:txBody>
                  <a:tcPr>
                    <a:solidFill>
                      <a:srgbClr val="F421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chemeClr val="bg1"/>
                          </a:solidFill>
                        </a:rPr>
                        <a:t>Filling Flavour</a:t>
                      </a:r>
                    </a:p>
                  </a:txBody>
                  <a:tcPr>
                    <a:solidFill>
                      <a:srgbClr val="F421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1804534"/>
                  </a:ext>
                </a:extLst>
              </a:tr>
              <a:tr h="543461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Vanilla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Vanilla Buttercream &amp; Raspberry Jam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0898031"/>
                  </a:ext>
                </a:extLst>
              </a:tr>
              <a:tr h="627321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Chocolate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Chocolate Buttercream 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8867261"/>
                  </a:ext>
                </a:extLst>
              </a:tr>
              <a:tr h="577958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Pineapple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Pineapple Buttercream &amp; Fresh Pineapples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309937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54146BF5-BF2C-A9BF-A73B-2840BA162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38494"/>
              </p:ext>
            </p:extLst>
          </p:nvPr>
        </p:nvGraphicFramePr>
        <p:xfrm>
          <a:off x="206879" y="4452350"/>
          <a:ext cx="6758402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363">
                  <a:extLst>
                    <a:ext uri="{9D8B030D-6E8A-4147-A177-3AD203B41FA5}">
                      <a16:colId xmlns:a16="http://schemas.microsoft.com/office/drawing/2014/main" xmlns="" val="1327382112"/>
                    </a:ext>
                  </a:extLst>
                </a:gridCol>
                <a:gridCol w="4339039">
                  <a:extLst>
                    <a:ext uri="{9D8B030D-6E8A-4147-A177-3AD203B41FA5}">
                      <a16:colId xmlns:a16="http://schemas.microsoft.com/office/drawing/2014/main" xmlns="" val="562081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b="0" dirty="0">
                          <a:solidFill>
                            <a:schemeClr val="tx1"/>
                          </a:solidFill>
                        </a:rPr>
                        <a:t>Strawberry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0" dirty="0">
                          <a:solidFill>
                            <a:schemeClr val="tx1"/>
                          </a:solidFill>
                        </a:rPr>
                        <a:t>Strawberry Buttercream &amp; Fresh Strawberries</a:t>
                      </a:r>
                    </a:p>
                    <a:p>
                      <a:endParaRPr lang="en-AU" b="0" dirty="0"/>
                    </a:p>
                  </a:txBody>
                  <a:tcPr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913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Coconut 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Vanilla Buttercream</a:t>
                      </a:r>
                    </a:p>
                  </a:txBody>
                  <a:tcPr>
                    <a:solidFill>
                      <a:srgbClr val="FFD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4455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6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6827C3C-D52F-46CE-A441-3CD6A1A6A0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52A8B51-0A89-497B-B882-6658E029A3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B1CEFBF-6F09-4052-862B-E219DA157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ake with flowers on top&#10;&#10;Description automatically generated">
            <a:extLst>
              <a:ext uri="{FF2B5EF4-FFF2-40B4-BE49-F238E27FC236}">
                <a16:creationId xmlns:a16="http://schemas.microsoft.com/office/drawing/2014/main" xmlns="" id="{921C7440-8F29-FEE3-6B22-CE2209B75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71" y="1508759"/>
            <a:ext cx="2880360" cy="40005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BCB5D417-2A71-445D-B4C7-9E814D633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white cake with white flowers&#10;&#10;Description automatically generated">
            <a:extLst>
              <a:ext uri="{FF2B5EF4-FFF2-40B4-BE49-F238E27FC236}">
                <a16:creationId xmlns:a16="http://schemas.microsoft.com/office/drawing/2014/main" xmlns="" id="{67684471-142A-991A-2DB6-57F32AE854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8" r="3624"/>
          <a:stretch/>
        </p:blipFill>
        <p:spPr>
          <a:xfrm>
            <a:off x="8439806" y="1482569"/>
            <a:ext cx="2810087" cy="4026689"/>
          </a:xfrm>
          <a:prstGeom prst="rect">
            <a:avLst/>
          </a:prstGeom>
        </p:spPr>
      </p:pic>
      <p:pic>
        <p:nvPicPr>
          <p:cNvPr id="9" name="Picture 8" descr="A white cake with flowers on top&#10;&#10;Description automatically generated">
            <a:extLst>
              <a:ext uri="{FF2B5EF4-FFF2-40B4-BE49-F238E27FC236}">
                <a16:creationId xmlns:a16="http://schemas.microsoft.com/office/drawing/2014/main" xmlns="" id="{67FA788B-CDC0-07BE-E17D-7FF514156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614" y="1482570"/>
            <a:ext cx="2879083" cy="402668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xmlns="" id="{6B7925E2-BC6D-397B-8350-77F2E4F10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692" y="655682"/>
            <a:ext cx="5179127" cy="8268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dwardian Script ITC" panose="030303020407070D0804" pitchFamily="66" charset="77"/>
              </a:rPr>
              <a:t>Moderately complexed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12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6827C3C-D52F-46CE-A441-3CD6A1A6A0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52A8B51-0A89-497B-B882-6658E029A3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B1CEFBF-6F09-4052-862B-E219DA157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ake with pink frosting and cherries&#10;&#10;Description automatically generated">
            <a:extLst>
              <a:ext uri="{FF2B5EF4-FFF2-40B4-BE49-F238E27FC236}">
                <a16:creationId xmlns:a16="http://schemas.microsoft.com/office/drawing/2014/main" xmlns="" id="{49D0EBD0-A4DD-4D3E-CFBE-B9C02B0BE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976" y="1415269"/>
            <a:ext cx="2880360" cy="40284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CB5D417-2A71-445D-B4C7-9E814D633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group of cakes on a table&#10;&#10;Description automatically generated">
            <a:extLst>
              <a:ext uri="{FF2B5EF4-FFF2-40B4-BE49-F238E27FC236}">
                <a16:creationId xmlns:a16="http://schemas.microsoft.com/office/drawing/2014/main" xmlns="" id="{32F916D5-EBD1-7DE8-D52F-A65F68CB5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41" y="1508759"/>
            <a:ext cx="2880360" cy="3840480"/>
          </a:xfrm>
          <a:prstGeom prst="rect">
            <a:avLst/>
          </a:prstGeom>
        </p:spPr>
      </p:pic>
      <p:pic>
        <p:nvPicPr>
          <p:cNvPr id="11" name="Picture 10" descr="A close-up of a wedding cake&#10;&#10;Description automatically generated">
            <a:extLst>
              <a:ext uri="{FF2B5EF4-FFF2-40B4-BE49-F238E27FC236}">
                <a16:creationId xmlns:a16="http://schemas.microsoft.com/office/drawing/2014/main" xmlns="" id="{75A038A3-5DD9-FFE9-1B8A-A178DF53BB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13" b="9134"/>
          <a:stretch/>
        </p:blipFill>
        <p:spPr>
          <a:xfrm>
            <a:off x="1018854" y="1414761"/>
            <a:ext cx="2771774" cy="402847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0B02AE09-2EB3-E80F-5512-CF4A8B44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692" y="655682"/>
            <a:ext cx="5179127" cy="8268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dwardian Script ITC" panose="030303020407070D0804" pitchFamily="66" charset="77"/>
              </a:rPr>
              <a:t>Moderately complexed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066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6827C3C-D52F-46CE-A441-3CD6A1A6A0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52A8B51-0A89-497B-B882-6658E029A3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B1CEFBF-6F09-4052-862B-E219DA157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ake with flowers on it&#10;&#10;Description automatically generated">
            <a:extLst>
              <a:ext uri="{FF2B5EF4-FFF2-40B4-BE49-F238E27FC236}">
                <a16:creationId xmlns:a16="http://schemas.microsoft.com/office/drawing/2014/main" xmlns="" id="{3B4D909C-8AA6-46E5-48F1-1E68FD1A7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0" t="11518" r="12030" b="5039"/>
          <a:stretch/>
        </p:blipFill>
        <p:spPr>
          <a:xfrm>
            <a:off x="1003339" y="1403735"/>
            <a:ext cx="2798630" cy="414223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CB5D417-2A71-445D-B4C7-9E814D633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ake with flowers on top&#10;&#10;Description automatically generated">
            <a:extLst>
              <a:ext uri="{FF2B5EF4-FFF2-40B4-BE49-F238E27FC236}">
                <a16:creationId xmlns:a16="http://schemas.microsoft.com/office/drawing/2014/main" xmlns="" id="{450EA1BC-3F94-8105-6DE9-10D8C80484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0" r="4438"/>
          <a:stretch/>
        </p:blipFill>
        <p:spPr>
          <a:xfrm>
            <a:off x="8320033" y="1403735"/>
            <a:ext cx="2856336" cy="4142235"/>
          </a:xfrm>
          <a:prstGeom prst="rect">
            <a:avLst/>
          </a:prstGeom>
        </p:spPr>
      </p:pic>
      <p:pic>
        <p:nvPicPr>
          <p:cNvPr id="5" name="Picture 4" descr="A cake with flowers on top&#10;&#10;Description automatically generated">
            <a:extLst>
              <a:ext uri="{FF2B5EF4-FFF2-40B4-BE49-F238E27FC236}">
                <a16:creationId xmlns:a16="http://schemas.microsoft.com/office/drawing/2014/main" xmlns="" id="{FB0FA448-474D-4AE0-2CC3-9DE358BD3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686" y="1403735"/>
            <a:ext cx="2816720" cy="414223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3157632B-2AB2-4869-56AA-BE9033EA0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319" y="675704"/>
            <a:ext cx="5179127" cy="8268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dwardian Script ITC" panose="030303020407070D0804" pitchFamily="66" charset="77"/>
              </a:rPr>
              <a:t>Complexed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830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ake on a table&#10;&#10;Description automatically generated">
            <a:extLst>
              <a:ext uri="{FF2B5EF4-FFF2-40B4-BE49-F238E27FC236}">
                <a16:creationId xmlns:a16="http://schemas.microsoft.com/office/drawing/2014/main" xmlns="" id="{0F4E0170-E791-DAEC-027F-F88E77AB0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268" y="1312024"/>
            <a:ext cx="3175459" cy="42339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E153B631-85F6-686B-504E-0047F6E9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098" y="485137"/>
            <a:ext cx="5179127" cy="82688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Edwardian Script ITC" panose="030303020407070D0804" pitchFamily="66" charset="77"/>
              </a:rPr>
              <a:t>Simple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001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2918</TotalTime>
  <Words>337</Words>
  <Application>Microsoft Office PowerPoint</Application>
  <PresentationFormat>Widescreen</PresentationFormat>
  <Paragraphs>71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Edwardian Script ITC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Moderately complexed</vt:lpstr>
      <vt:lpstr>Moderately complexed</vt:lpstr>
      <vt:lpstr>Complexed</vt:lpstr>
      <vt:lpstr>Simple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Wedding Cake’s</dc:title>
  <dc:creator>Nick Leigh</dc:creator>
  <cp:lastModifiedBy>Microsoft account</cp:lastModifiedBy>
  <cp:revision>62</cp:revision>
  <dcterms:created xsi:type="dcterms:W3CDTF">2024-01-28T04:15:27Z</dcterms:created>
  <dcterms:modified xsi:type="dcterms:W3CDTF">2026-09-16T04:24:55Z</dcterms:modified>
</cp:coreProperties>
</file>